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0978" y="173227"/>
            <a:ext cx="9833960" cy="1429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95779"/>
            <a:ext cx="10276205" cy="275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10"/>
              <a:t>AdaBoost</a:t>
            </a:r>
            <a:endParaRPr sz="6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2309" y="1193800"/>
            <a:ext cx="10069689" cy="56641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9533" y="0"/>
            <a:ext cx="675293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2546" y="1447314"/>
            <a:ext cx="6931451" cy="23054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8479" y="1581676"/>
            <a:ext cx="7772400" cy="28074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0596" rIns="0" bIns="0" rtlCol="0" vert="horz">
            <a:spAutoFit/>
          </a:bodyPr>
          <a:lstStyle/>
          <a:p>
            <a:pPr marL="448309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dirty="0" spc="-140"/>
              <a:t> </a:t>
            </a:r>
            <a:r>
              <a:rPr dirty="0"/>
              <a:t>Three</a:t>
            </a:r>
            <a:r>
              <a:rPr dirty="0" spc="-135"/>
              <a:t> </a:t>
            </a:r>
            <a:r>
              <a:rPr dirty="0"/>
              <a:t>Ideas</a:t>
            </a:r>
            <a:r>
              <a:rPr dirty="0" spc="-140"/>
              <a:t> </a:t>
            </a:r>
            <a:r>
              <a:rPr dirty="0"/>
              <a:t>Beheind</a:t>
            </a:r>
            <a:r>
              <a:rPr dirty="0" spc="-135"/>
              <a:t> </a:t>
            </a:r>
            <a:r>
              <a:rPr dirty="0" spc="-10"/>
              <a:t>AdaBoost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16939" y="1795779"/>
            <a:ext cx="10064750" cy="224155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800">
                <a:latin typeface="Calibri"/>
                <a:cs typeface="Calibri"/>
              </a:rPr>
              <a:t>AdaBoost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combines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lot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”weak</a:t>
            </a:r>
            <a:r>
              <a:rPr dirty="0" sz="2800" spc="-55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learners”</a:t>
            </a:r>
            <a:r>
              <a:rPr dirty="0" sz="2800" spc="-70" b="1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to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make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classifications. </a:t>
            </a:r>
            <a:r>
              <a:rPr dirty="0" sz="2800">
                <a:latin typeface="Calibri"/>
                <a:cs typeface="Calibri"/>
              </a:rPr>
              <a:t>The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weak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learners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are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called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stumps</a:t>
            </a:r>
            <a:r>
              <a:rPr dirty="0" sz="2800" spc="-1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8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800">
                <a:latin typeface="Calibri"/>
                <a:cs typeface="Calibri"/>
              </a:rPr>
              <a:t>Some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stumps</a:t>
            </a:r>
            <a:r>
              <a:rPr dirty="0" sz="2800" spc="-45" b="1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get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more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say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in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the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classification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than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others</a:t>
            </a:r>
            <a:endParaRPr sz="2800">
              <a:latin typeface="Calibri"/>
              <a:cs typeface="Calibri"/>
            </a:endParaRPr>
          </a:p>
          <a:p>
            <a:pPr marL="241300" marR="475615" indent="-228600">
              <a:lnSpc>
                <a:spcPts val="3000"/>
              </a:lnSpc>
              <a:spcBef>
                <a:spcPts val="114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800">
                <a:latin typeface="Calibri"/>
                <a:cs typeface="Calibri"/>
              </a:rPr>
              <a:t>Each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stump</a:t>
            </a:r>
            <a:r>
              <a:rPr dirty="0" sz="2800" spc="-65" b="1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made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by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taking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the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previous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stump’s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mistakes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into </a:t>
            </a:r>
            <a:r>
              <a:rPr dirty="0" sz="2800" spc="-10">
                <a:latin typeface="Calibri"/>
                <a:cs typeface="Calibri"/>
              </a:rPr>
              <a:t>account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589" y="3547991"/>
            <a:ext cx="6336030" cy="92201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850" spc="140"/>
              <a:t>Example</a:t>
            </a:r>
            <a:r>
              <a:rPr dirty="0" sz="5850" spc="170"/>
              <a:t> </a:t>
            </a:r>
            <a:r>
              <a:rPr dirty="0" sz="5850"/>
              <a:t>-</a:t>
            </a:r>
            <a:r>
              <a:rPr dirty="0" sz="5850" spc="195"/>
              <a:t> </a:t>
            </a:r>
            <a:r>
              <a:rPr dirty="0" sz="5850" spc="140"/>
              <a:t>AdaBoost</a:t>
            </a:r>
            <a:endParaRPr sz="58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238" y="314217"/>
            <a:ext cx="10237222" cy="59951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6758" y="571500"/>
            <a:ext cx="10380869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884" y="594359"/>
            <a:ext cx="11060425" cy="573786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908040" y="4443476"/>
            <a:ext cx="5603875" cy="1494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</a:tabLst>
            </a:pPr>
            <a:r>
              <a:rPr dirty="0" sz="2400">
                <a:latin typeface="Calibri"/>
                <a:cs typeface="Calibri"/>
              </a:rPr>
              <a:t>All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samples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are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equally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imporatnt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now.</a:t>
            </a:r>
            <a:endParaRPr sz="2400">
              <a:latin typeface="Calibri"/>
              <a:cs typeface="Calibri"/>
            </a:endParaRPr>
          </a:p>
          <a:p>
            <a:pPr marL="298450" marR="5080" indent="-285750">
              <a:lnSpc>
                <a:spcPts val="2900"/>
              </a:lnSpc>
              <a:spcBef>
                <a:spcPts val="80"/>
              </a:spcBef>
              <a:buFont typeface="Arial MT"/>
              <a:buChar char="•"/>
              <a:tabLst>
                <a:tab pos="298450" algn="l"/>
              </a:tabLst>
            </a:pPr>
            <a:r>
              <a:rPr dirty="0" sz="2400" spc="-35">
                <a:latin typeface="Calibri"/>
                <a:cs typeface="Calibri"/>
              </a:rPr>
              <a:t>However,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after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make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first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stump, </a:t>
            </a:r>
            <a:r>
              <a:rPr dirty="0" sz="2400">
                <a:latin typeface="Calibri"/>
                <a:cs typeface="Calibri"/>
              </a:rPr>
              <a:t>these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weights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will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change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order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guide </a:t>
            </a:r>
            <a:r>
              <a:rPr dirty="0" sz="2400">
                <a:latin typeface="Calibri"/>
                <a:cs typeface="Calibri"/>
              </a:rPr>
              <a:t>how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next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stump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created.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380" y="448531"/>
            <a:ext cx="10698480" cy="596944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280326"/>
            <a:ext cx="7772400" cy="6314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540" y="3674967"/>
            <a:ext cx="3086099" cy="21716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3420" y="386588"/>
            <a:ext cx="90690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In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RANDOM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FOREST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some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trees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might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bigger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than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others,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but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there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is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no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predetemined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depth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284" y="741798"/>
            <a:ext cx="10068266" cy="537292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404" y="274320"/>
            <a:ext cx="11267594" cy="599057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174738" y="542035"/>
            <a:ext cx="5095240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dirty="0" sz="1800" spc="-25">
                <a:latin typeface="Calibri"/>
                <a:cs typeface="Calibri"/>
              </a:rPr>
              <a:t>Total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Error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1/8.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ts val="2180"/>
              </a:lnSpc>
              <a:spcBef>
                <a:spcPts val="30"/>
              </a:spcBef>
            </a:pPr>
            <a:r>
              <a:rPr dirty="0" sz="1800">
                <a:latin typeface="Calibri"/>
                <a:cs typeface="Calibri"/>
              </a:rPr>
              <a:t>Because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all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samples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weight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add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up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1,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total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Error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will </a:t>
            </a:r>
            <a:r>
              <a:rPr dirty="0" sz="1800" spc="-10">
                <a:latin typeface="Calibri"/>
                <a:cs typeface="Calibri"/>
              </a:rPr>
              <a:t>always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be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0,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for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perfecr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stump,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1,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for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horrible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35"/>
              </a:lnSpc>
            </a:pPr>
            <a:r>
              <a:rPr dirty="0" sz="1800" spc="-10">
                <a:latin typeface="Calibri"/>
                <a:cs typeface="Calibri"/>
              </a:rPr>
              <a:t>stump.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819" y="325464"/>
            <a:ext cx="11204530" cy="609083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427" y="314740"/>
            <a:ext cx="10853961" cy="62255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695" y="258542"/>
            <a:ext cx="6882062" cy="39511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225497" y="474979"/>
            <a:ext cx="2653030" cy="139128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dirty="0" sz="1800">
                <a:latin typeface="Calibri"/>
                <a:cs typeface="Calibri"/>
              </a:rPr>
              <a:t>Three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samples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misclassified. </a:t>
            </a:r>
            <a:r>
              <a:rPr dirty="0" sz="1800">
                <a:latin typeface="Calibri"/>
                <a:cs typeface="Calibri"/>
              </a:rPr>
              <a:t>TE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1/8+1/8+/18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3/8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50"/>
              </a:lnSpc>
            </a:pPr>
            <a:r>
              <a:rPr dirty="0" sz="1800">
                <a:latin typeface="Calibri"/>
                <a:cs typeface="Calibri"/>
              </a:rPr>
              <a:t>AOS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0.42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dirty="0" sz="1800">
                <a:latin typeface="Calibri"/>
                <a:cs typeface="Calibri"/>
              </a:rPr>
              <a:t>Find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for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BLOCKED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ARTIRIES?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8844" rIns="0" bIns="0" rtlCol="0" vert="horz">
            <a:spAutoFit/>
          </a:bodyPr>
          <a:lstStyle/>
          <a:p>
            <a:pPr marL="448309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-114"/>
              <a:t> </a:t>
            </a:r>
            <a:r>
              <a:rPr dirty="0"/>
              <a:t>to</a:t>
            </a:r>
            <a:r>
              <a:rPr dirty="0" spc="-114"/>
              <a:t> </a:t>
            </a:r>
            <a:r>
              <a:rPr dirty="0"/>
              <a:t>adjust</a:t>
            </a:r>
            <a:r>
              <a:rPr dirty="0" spc="-114"/>
              <a:t> </a:t>
            </a:r>
            <a:r>
              <a:rPr dirty="0"/>
              <a:t>the</a:t>
            </a:r>
            <a:r>
              <a:rPr dirty="0" spc="-110"/>
              <a:t> </a:t>
            </a:r>
            <a:r>
              <a:rPr dirty="0" spc="-20"/>
              <a:t>Weights</a:t>
            </a:r>
            <a:r>
              <a:rPr dirty="0" spc="-120"/>
              <a:t> </a:t>
            </a:r>
            <a:r>
              <a:rPr dirty="0" spc="-50"/>
              <a:t>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027906"/>
            <a:ext cx="10307053" cy="548737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4136" y="1985667"/>
            <a:ext cx="7772400" cy="413794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0596" rIns="0" bIns="0" rtlCol="0" vert="horz">
            <a:spAutoFit/>
          </a:bodyPr>
          <a:lstStyle/>
          <a:p>
            <a:pPr marL="448309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-114"/>
              <a:t> </a:t>
            </a:r>
            <a:r>
              <a:rPr dirty="0"/>
              <a:t>to</a:t>
            </a:r>
            <a:r>
              <a:rPr dirty="0" spc="-114"/>
              <a:t> </a:t>
            </a:r>
            <a:r>
              <a:rPr dirty="0"/>
              <a:t>adjust</a:t>
            </a:r>
            <a:r>
              <a:rPr dirty="0" spc="-114"/>
              <a:t> </a:t>
            </a:r>
            <a:r>
              <a:rPr dirty="0"/>
              <a:t>the</a:t>
            </a:r>
            <a:r>
              <a:rPr dirty="0" spc="-110"/>
              <a:t> </a:t>
            </a:r>
            <a:r>
              <a:rPr dirty="0" spc="-20"/>
              <a:t>Weights</a:t>
            </a:r>
            <a:r>
              <a:rPr dirty="0" spc="-120"/>
              <a:t> </a:t>
            </a:r>
            <a:r>
              <a:rPr dirty="0" spc="-50"/>
              <a:t>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04239" y="1795779"/>
            <a:ext cx="8828405" cy="857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3365" indent="-227965">
              <a:lnSpc>
                <a:spcPts val="3275"/>
              </a:lnSpc>
              <a:spcBef>
                <a:spcPts val="100"/>
              </a:spcBef>
              <a:buFont typeface="Arial MT"/>
              <a:buChar char="•"/>
              <a:tabLst>
                <a:tab pos="253365" algn="l"/>
              </a:tabLst>
            </a:pPr>
            <a:r>
              <a:rPr dirty="0" sz="2800">
                <a:latin typeface="Calibri"/>
                <a:cs typeface="Calibri"/>
              </a:rPr>
              <a:t>New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Sample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Weight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=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Sample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Current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Weight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x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e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baseline="23391" sz="2850" spc="-30">
                <a:latin typeface="Calibri"/>
                <a:cs typeface="Calibri"/>
              </a:rPr>
              <a:t>amount</a:t>
            </a:r>
            <a:r>
              <a:rPr dirty="0" baseline="23391" sz="2850" spc="-82">
                <a:latin typeface="Calibri"/>
                <a:cs typeface="Calibri"/>
              </a:rPr>
              <a:t> </a:t>
            </a:r>
            <a:r>
              <a:rPr dirty="0" baseline="23391" sz="2850">
                <a:latin typeface="Calibri"/>
                <a:cs typeface="Calibri"/>
              </a:rPr>
              <a:t>of</a:t>
            </a:r>
            <a:r>
              <a:rPr dirty="0" baseline="23391" sz="2850" spc="-67">
                <a:latin typeface="Calibri"/>
                <a:cs typeface="Calibri"/>
              </a:rPr>
              <a:t> </a:t>
            </a:r>
            <a:r>
              <a:rPr dirty="0" baseline="23391" sz="2850" spc="-37">
                <a:latin typeface="Calibri"/>
                <a:cs typeface="Calibri"/>
              </a:rPr>
              <a:t>say</a:t>
            </a:r>
            <a:endParaRPr baseline="23391" sz="2850">
              <a:latin typeface="Calibri"/>
              <a:cs typeface="Calibri"/>
            </a:endParaRPr>
          </a:p>
          <a:p>
            <a:pPr marL="133350">
              <a:lnSpc>
                <a:spcPts val="3275"/>
              </a:lnSpc>
            </a:pPr>
            <a:r>
              <a:rPr dirty="0" baseline="-15873" sz="4200">
                <a:latin typeface="Calibri"/>
                <a:cs typeface="Calibri"/>
              </a:rPr>
              <a:t>=</a:t>
            </a:r>
            <a:r>
              <a:rPr dirty="0" baseline="-15873" sz="4200" spc="-15">
                <a:latin typeface="Calibri"/>
                <a:cs typeface="Calibri"/>
              </a:rPr>
              <a:t> </a:t>
            </a:r>
            <a:r>
              <a:rPr dirty="0" baseline="-15873" sz="4200">
                <a:latin typeface="Calibri"/>
                <a:cs typeface="Calibri"/>
              </a:rPr>
              <a:t>1/8</a:t>
            </a:r>
            <a:r>
              <a:rPr dirty="0" baseline="-15873" sz="4200" spc="-15">
                <a:latin typeface="Calibri"/>
                <a:cs typeface="Calibri"/>
              </a:rPr>
              <a:t> </a:t>
            </a:r>
            <a:r>
              <a:rPr dirty="0" baseline="-15873" sz="4200">
                <a:latin typeface="Calibri"/>
                <a:cs typeface="Calibri"/>
              </a:rPr>
              <a:t>x</a:t>
            </a:r>
            <a:r>
              <a:rPr dirty="0" baseline="-15873" sz="4200" spc="-22">
                <a:latin typeface="Calibri"/>
                <a:cs typeface="Calibri"/>
              </a:rPr>
              <a:t> </a:t>
            </a:r>
            <a:r>
              <a:rPr dirty="0" baseline="-15873" sz="4200">
                <a:latin typeface="Calibri"/>
                <a:cs typeface="Calibri"/>
              </a:rPr>
              <a:t>e</a:t>
            </a:r>
            <a:r>
              <a:rPr dirty="0" baseline="-15873" sz="4200" spc="-37">
                <a:latin typeface="Calibri"/>
                <a:cs typeface="Calibri"/>
              </a:rPr>
              <a:t> </a:t>
            </a:r>
            <a:r>
              <a:rPr dirty="0" sz="1900" spc="-20">
                <a:latin typeface="Calibri"/>
                <a:cs typeface="Calibri"/>
              </a:rPr>
              <a:t>amount</a:t>
            </a:r>
            <a:r>
              <a:rPr dirty="0" sz="1900" spc="-30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of</a:t>
            </a:r>
            <a:r>
              <a:rPr dirty="0" sz="1900" spc="-20">
                <a:latin typeface="Calibri"/>
                <a:cs typeface="Calibri"/>
              </a:rPr>
              <a:t> </a:t>
            </a:r>
            <a:r>
              <a:rPr dirty="0" sz="1900" spc="-25">
                <a:latin typeface="Calibri"/>
                <a:cs typeface="Calibri"/>
              </a:rPr>
              <a:t>say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0778" y="2234718"/>
            <a:ext cx="5723021" cy="425815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859" y="628829"/>
            <a:ext cx="11228388" cy="553133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057056" y="4425188"/>
            <a:ext cx="4260850" cy="112268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298450" marR="341630" indent="-285750">
              <a:lnSpc>
                <a:spcPts val="2090"/>
              </a:lnSpc>
              <a:spcBef>
                <a:spcPts val="225"/>
              </a:spcBef>
              <a:buFont typeface="Arial MT"/>
              <a:buChar char="•"/>
              <a:tabLst>
                <a:tab pos="298450" algn="l"/>
              </a:tabLst>
            </a:pPr>
            <a:r>
              <a:rPr dirty="0" sz="1800">
                <a:latin typeface="Calibri"/>
                <a:cs typeface="Calibri"/>
              </a:rPr>
              <a:t>Then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will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scale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previous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sample </a:t>
            </a:r>
            <a:r>
              <a:rPr dirty="0" sz="1800">
                <a:latin typeface="Calibri"/>
                <a:cs typeface="Calibri"/>
              </a:rPr>
              <a:t>weight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with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large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number.</a:t>
            </a:r>
            <a:endParaRPr sz="1800">
              <a:latin typeface="Calibri"/>
              <a:cs typeface="Calibri"/>
            </a:endParaRPr>
          </a:p>
          <a:p>
            <a:pPr marL="298450" marR="5080" indent="-285750">
              <a:lnSpc>
                <a:spcPts val="2180"/>
              </a:lnSpc>
              <a:spcBef>
                <a:spcPts val="45"/>
              </a:spcBef>
              <a:buFont typeface="Arial MT"/>
              <a:buChar char="•"/>
              <a:tabLst>
                <a:tab pos="298450" algn="l"/>
              </a:tabLst>
            </a:pPr>
            <a:r>
              <a:rPr dirty="0" sz="1800">
                <a:latin typeface="Calibri"/>
                <a:cs typeface="Calibri"/>
              </a:rPr>
              <a:t>this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means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that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NEW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SAMPLE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WEIGHT </a:t>
            </a:r>
            <a:r>
              <a:rPr dirty="0" sz="1800">
                <a:latin typeface="Calibri"/>
                <a:cs typeface="Calibri"/>
              </a:rPr>
              <a:t>will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be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much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larger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thean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old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one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151" y="529388"/>
            <a:ext cx="11237531" cy="563077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057056" y="4425188"/>
            <a:ext cx="4294505" cy="112268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298450" marR="375285" indent="-285750">
              <a:lnSpc>
                <a:spcPts val="2090"/>
              </a:lnSpc>
              <a:spcBef>
                <a:spcPts val="225"/>
              </a:spcBef>
              <a:buFont typeface="Arial MT"/>
              <a:buChar char="•"/>
              <a:tabLst>
                <a:tab pos="298450" algn="l"/>
              </a:tabLst>
            </a:pPr>
            <a:r>
              <a:rPr dirty="0" sz="1800">
                <a:latin typeface="Calibri"/>
                <a:cs typeface="Calibri"/>
              </a:rPr>
              <a:t>Then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will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scale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previous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sample </a:t>
            </a:r>
            <a:r>
              <a:rPr dirty="0" sz="1800">
                <a:latin typeface="Calibri"/>
                <a:cs typeface="Calibri"/>
              </a:rPr>
              <a:t>weight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with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relatively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small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number.</a:t>
            </a:r>
            <a:endParaRPr sz="1800">
              <a:latin typeface="Calibri"/>
              <a:cs typeface="Calibri"/>
            </a:endParaRPr>
          </a:p>
          <a:p>
            <a:pPr marL="298450" marR="5080" indent="-285750">
              <a:lnSpc>
                <a:spcPts val="2180"/>
              </a:lnSpc>
              <a:spcBef>
                <a:spcPts val="45"/>
              </a:spcBef>
              <a:buFont typeface="Arial MT"/>
              <a:buChar char="•"/>
              <a:tabLst>
                <a:tab pos="298450" algn="l"/>
              </a:tabLst>
            </a:pPr>
            <a:r>
              <a:rPr dirty="0" sz="1800">
                <a:latin typeface="Calibri"/>
                <a:cs typeface="Calibri"/>
              </a:rPr>
              <a:t>This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means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that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NEW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SAMPLE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WEIGHT </a:t>
            </a:r>
            <a:r>
              <a:rPr dirty="0" sz="1800">
                <a:latin typeface="Calibri"/>
                <a:cs typeface="Calibri"/>
              </a:rPr>
              <a:t>will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little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larger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than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old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one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34226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Random</a:t>
            </a:r>
            <a:r>
              <a:rPr dirty="0" spc="-70"/>
              <a:t> </a:t>
            </a:r>
            <a:r>
              <a:rPr dirty="0" spc="-10"/>
              <a:t>Forest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16939" y="1362963"/>
            <a:ext cx="9613900" cy="833119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800">
                <a:latin typeface="Calibri"/>
                <a:cs typeface="Calibri"/>
              </a:rPr>
              <a:t>In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RANDOM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FOREST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some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trees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might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be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bigger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than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others,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but </a:t>
            </a:r>
            <a:r>
              <a:rPr dirty="0" sz="2800">
                <a:latin typeface="Calibri"/>
                <a:cs typeface="Calibri"/>
              </a:rPr>
              <a:t>there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no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predetemined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depth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0159" y="3049708"/>
            <a:ext cx="4015705" cy="282586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0596" rIns="0" bIns="0" rtlCol="0" vert="horz">
            <a:spAutoFit/>
          </a:bodyPr>
          <a:lstStyle/>
          <a:p>
            <a:pPr marL="448309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-85"/>
              <a:t> </a:t>
            </a:r>
            <a:r>
              <a:rPr dirty="0"/>
              <a:t>to</a:t>
            </a:r>
            <a:r>
              <a:rPr dirty="0" spc="-75"/>
              <a:t> </a:t>
            </a:r>
            <a:r>
              <a:rPr dirty="0"/>
              <a:t>adjust</a:t>
            </a:r>
            <a:r>
              <a:rPr dirty="0" spc="-85"/>
              <a:t> </a:t>
            </a:r>
            <a:r>
              <a:rPr dirty="0"/>
              <a:t>the</a:t>
            </a:r>
            <a:r>
              <a:rPr dirty="0" spc="-80"/>
              <a:t> </a:t>
            </a:r>
            <a:r>
              <a:rPr dirty="0" spc="-10"/>
              <a:t>Weights</a:t>
            </a:r>
            <a:r>
              <a:rPr dirty="0" spc="-85"/>
              <a:t> </a:t>
            </a:r>
            <a:r>
              <a:rPr dirty="0"/>
              <a:t>?</a:t>
            </a:r>
            <a:r>
              <a:rPr dirty="0" spc="-90"/>
              <a:t> </a:t>
            </a:r>
            <a:r>
              <a:rPr dirty="0"/>
              <a:t>This</a:t>
            </a:r>
            <a:r>
              <a:rPr dirty="0" spc="-85"/>
              <a:t> </a:t>
            </a:r>
            <a:r>
              <a:rPr dirty="0" spc="-10"/>
              <a:t>Example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04239" y="1795779"/>
            <a:ext cx="8828405" cy="2497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3365" indent="-227965">
              <a:lnSpc>
                <a:spcPts val="3275"/>
              </a:lnSpc>
              <a:spcBef>
                <a:spcPts val="100"/>
              </a:spcBef>
              <a:buFont typeface="Arial MT"/>
              <a:buChar char="•"/>
              <a:tabLst>
                <a:tab pos="253365" algn="l"/>
              </a:tabLst>
            </a:pPr>
            <a:r>
              <a:rPr dirty="0" sz="2800">
                <a:latin typeface="Calibri"/>
                <a:cs typeface="Calibri"/>
              </a:rPr>
              <a:t>New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Sample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Weight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=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Sample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Current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Weight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x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e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baseline="23391" sz="2850" spc="-30">
                <a:latin typeface="Calibri"/>
                <a:cs typeface="Calibri"/>
              </a:rPr>
              <a:t>amount</a:t>
            </a:r>
            <a:r>
              <a:rPr dirty="0" baseline="23391" sz="2850" spc="-82">
                <a:latin typeface="Calibri"/>
                <a:cs typeface="Calibri"/>
              </a:rPr>
              <a:t> </a:t>
            </a:r>
            <a:r>
              <a:rPr dirty="0" baseline="23391" sz="2850">
                <a:latin typeface="Calibri"/>
                <a:cs typeface="Calibri"/>
              </a:rPr>
              <a:t>of</a:t>
            </a:r>
            <a:r>
              <a:rPr dirty="0" baseline="23391" sz="2850" spc="-67">
                <a:latin typeface="Calibri"/>
                <a:cs typeface="Calibri"/>
              </a:rPr>
              <a:t> </a:t>
            </a:r>
            <a:r>
              <a:rPr dirty="0" baseline="23391" sz="2850" spc="-37">
                <a:latin typeface="Calibri"/>
                <a:cs typeface="Calibri"/>
              </a:rPr>
              <a:t>say</a:t>
            </a:r>
            <a:endParaRPr baseline="23391" sz="2850">
              <a:latin typeface="Calibri"/>
              <a:cs typeface="Calibri"/>
            </a:endParaRPr>
          </a:p>
          <a:p>
            <a:pPr marL="133350">
              <a:lnSpc>
                <a:spcPts val="3275"/>
              </a:lnSpc>
            </a:pPr>
            <a:r>
              <a:rPr dirty="0" baseline="-15873" sz="4200">
                <a:latin typeface="Calibri"/>
                <a:cs typeface="Calibri"/>
              </a:rPr>
              <a:t>=</a:t>
            </a:r>
            <a:r>
              <a:rPr dirty="0" baseline="-15873" sz="4200" spc="-15">
                <a:latin typeface="Calibri"/>
                <a:cs typeface="Calibri"/>
              </a:rPr>
              <a:t> </a:t>
            </a:r>
            <a:r>
              <a:rPr dirty="0" baseline="-15873" sz="4200">
                <a:latin typeface="Calibri"/>
                <a:cs typeface="Calibri"/>
              </a:rPr>
              <a:t>1/8</a:t>
            </a:r>
            <a:r>
              <a:rPr dirty="0" baseline="-15873" sz="4200" spc="-15">
                <a:latin typeface="Calibri"/>
                <a:cs typeface="Calibri"/>
              </a:rPr>
              <a:t> </a:t>
            </a:r>
            <a:r>
              <a:rPr dirty="0" baseline="-15873" sz="4200">
                <a:latin typeface="Calibri"/>
                <a:cs typeface="Calibri"/>
              </a:rPr>
              <a:t>x</a:t>
            </a:r>
            <a:r>
              <a:rPr dirty="0" baseline="-15873" sz="4200" spc="-22">
                <a:latin typeface="Calibri"/>
                <a:cs typeface="Calibri"/>
              </a:rPr>
              <a:t> </a:t>
            </a:r>
            <a:r>
              <a:rPr dirty="0" baseline="-15873" sz="4200">
                <a:latin typeface="Calibri"/>
                <a:cs typeface="Calibri"/>
              </a:rPr>
              <a:t>e</a:t>
            </a:r>
            <a:r>
              <a:rPr dirty="0" baseline="-15873" sz="4200" spc="-37">
                <a:latin typeface="Calibri"/>
                <a:cs typeface="Calibri"/>
              </a:rPr>
              <a:t> </a:t>
            </a:r>
            <a:r>
              <a:rPr dirty="0" sz="1900" spc="-20">
                <a:latin typeface="Calibri"/>
                <a:cs typeface="Calibri"/>
              </a:rPr>
              <a:t>amount</a:t>
            </a:r>
            <a:r>
              <a:rPr dirty="0" sz="1900" spc="-30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of</a:t>
            </a:r>
            <a:r>
              <a:rPr dirty="0" sz="1900" spc="-20">
                <a:latin typeface="Calibri"/>
                <a:cs typeface="Calibri"/>
              </a:rPr>
              <a:t> </a:t>
            </a:r>
            <a:r>
              <a:rPr dirty="0" sz="1900" spc="-25">
                <a:latin typeface="Calibri"/>
                <a:cs typeface="Calibri"/>
              </a:rPr>
              <a:t>say</a:t>
            </a:r>
            <a:endParaRPr sz="1900">
              <a:latin typeface="Calibri"/>
              <a:cs typeface="Calibri"/>
            </a:endParaRPr>
          </a:p>
          <a:p>
            <a:pPr marL="133350">
              <a:lnSpc>
                <a:spcPct val="100000"/>
              </a:lnSpc>
              <a:spcBef>
                <a:spcPts val="1440"/>
              </a:spcBef>
            </a:pPr>
            <a:r>
              <a:rPr dirty="0" sz="2800">
                <a:latin typeface="Calibri"/>
                <a:cs typeface="Calibri"/>
              </a:rPr>
              <a:t>=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1/8 x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baseline="23391" sz="2850" spc="-30">
                <a:latin typeface="Calibri"/>
                <a:cs typeface="Calibri"/>
              </a:rPr>
              <a:t>0.97</a:t>
            </a:r>
            <a:endParaRPr baseline="23391" sz="2850">
              <a:latin typeface="Calibri"/>
              <a:cs typeface="Calibri"/>
            </a:endParaRPr>
          </a:p>
          <a:p>
            <a:pPr marL="79375">
              <a:lnSpc>
                <a:spcPct val="100000"/>
              </a:lnSpc>
              <a:spcBef>
                <a:spcPts val="745"/>
              </a:spcBef>
            </a:pPr>
            <a:r>
              <a:rPr dirty="0" sz="2800">
                <a:latin typeface="Calibri"/>
                <a:cs typeface="Calibri"/>
              </a:rPr>
              <a:t>=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1/8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x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2.64</a:t>
            </a:r>
            <a:endParaRPr sz="28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645"/>
              </a:spcBef>
            </a:pPr>
            <a:r>
              <a:rPr dirty="0" sz="2800">
                <a:latin typeface="Calibri"/>
                <a:cs typeface="Calibri"/>
              </a:rPr>
              <a:t>=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0.33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(which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more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than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the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old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one)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0124" rIns="0" bIns="0" rtlCol="0" vert="horz">
            <a:spAutoFit/>
          </a:bodyPr>
          <a:lstStyle/>
          <a:p>
            <a:pPr marL="448309" marR="5080">
              <a:lnSpc>
                <a:spcPts val="4700"/>
              </a:lnSpc>
              <a:spcBef>
                <a:spcPts val="740"/>
              </a:spcBef>
            </a:pPr>
            <a:r>
              <a:rPr dirty="0"/>
              <a:t>Now</a:t>
            </a:r>
            <a:r>
              <a:rPr dirty="0" spc="-114"/>
              <a:t> </a:t>
            </a:r>
            <a:r>
              <a:rPr dirty="0"/>
              <a:t>Let’s</a:t>
            </a:r>
            <a:r>
              <a:rPr dirty="0" spc="-120"/>
              <a:t> </a:t>
            </a:r>
            <a:r>
              <a:rPr dirty="0"/>
              <a:t>Decrease</a:t>
            </a:r>
            <a:r>
              <a:rPr dirty="0" spc="-114"/>
              <a:t> </a:t>
            </a:r>
            <a:r>
              <a:rPr dirty="0"/>
              <a:t>the</a:t>
            </a:r>
            <a:r>
              <a:rPr dirty="0" spc="-114"/>
              <a:t> </a:t>
            </a:r>
            <a:r>
              <a:rPr dirty="0"/>
              <a:t>other</a:t>
            </a:r>
            <a:r>
              <a:rPr dirty="0" spc="-125"/>
              <a:t> </a:t>
            </a:r>
            <a:r>
              <a:rPr dirty="0" spc="-10"/>
              <a:t>Sample’s Weights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04239" y="1716532"/>
            <a:ext cx="8901430" cy="103759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253365" indent="-22796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53365" algn="l"/>
              </a:tabLst>
            </a:pPr>
            <a:r>
              <a:rPr dirty="0" sz="2800">
                <a:latin typeface="Calibri"/>
                <a:cs typeface="Calibri"/>
              </a:rPr>
              <a:t>New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Sample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Weight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=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Sample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Current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Weight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x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e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baseline="23391" sz="2850" spc="-37">
                <a:latin typeface="Calibri"/>
                <a:cs typeface="Calibri"/>
              </a:rPr>
              <a:t>-</a:t>
            </a:r>
            <a:r>
              <a:rPr dirty="0" baseline="23391" sz="2850" spc="-30">
                <a:latin typeface="Calibri"/>
                <a:cs typeface="Calibri"/>
              </a:rPr>
              <a:t>amount</a:t>
            </a:r>
            <a:r>
              <a:rPr dirty="0" baseline="23391" sz="2850" spc="-82">
                <a:latin typeface="Calibri"/>
                <a:cs typeface="Calibri"/>
              </a:rPr>
              <a:t> </a:t>
            </a:r>
            <a:r>
              <a:rPr dirty="0" baseline="23391" sz="2850">
                <a:latin typeface="Calibri"/>
                <a:cs typeface="Calibri"/>
              </a:rPr>
              <a:t>of</a:t>
            </a:r>
            <a:r>
              <a:rPr dirty="0" baseline="23391" sz="2850" spc="-67">
                <a:latin typeface="Calibri"/>
                <a:cs typeface="Calibri"/>
              </a:rPr>
              <a:t> </a:t>
            </a:r>
            <a:r>
              <a:rPr dirty="0" baseline="23391" sz="2850" spc="-37">
                <a:latin typeface="Calibri"/>
                <a:cs typeface="Calibri"/>
              </a:rPr>
              <a:t>say</a:t>
            </a:r>
            <a:endParaRPr baseline="23391" sz="2850">
              <a:latin typeface="Calibri"/>
              <a:cs typeface="Calibri"/>
            </a:endParaRPr>
          </a:p>
          <a:p>
            <a:pPr marL="253365" indent="-22796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53365" algn="l"/>
              </a:tabLst>
            </a:pPr>
            <a:r>
              <a:rPr dirty="0" sz="2800">
                <a:latin typeface="Calibri"/>
                <a:cs typeface="Calibri"/>
              </a:rPr>
              <a:t>The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big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differnce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negative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sign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infront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amount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say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9658" y="2906235"/>
            <a:ext cx="7772400" cy="395176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9246" y="628946"/>
            <a:ext cx="10450667" cy="542222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671" y="597270"/>
            <a:ext cx="10601325" cy="54539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838" y="645459"/>
            <a:ext cx="11042590" cy="551329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0596" rIns="0" bIns="0" rtlCol="0" vert="horz">
            <a:spAutoFit/>
          </a:bodyPr>
          <a:lstStyle/>
          <a:p>
            <a:pPr marL="448309">
              <a:lnSpc>
                <a:spcPct val="100000"/>
              </a:lnSpc>
              <a:spcBef>
                <a:spcPts val="100"/>
              </a:spcBef>
            </a:pPr>
            <a:r>
              <a:rPr dirty="0"/>
              <a:t>Next</a:t>
            </a:r>
            <a:r>
              <a:rPr dirty="0" spc="-110"/>
              <a:t> </a:t>
            </a:r>
            <a:r>
              <a:rPr dirty="0"/>
              <a:t>STUMP</a:t>
            </a:r>
            <a:r>
              <a:rPr dirty="0" spc="-105"/>
              <a:t> </a:t>
            </a:r>
            <a:r>
              <a:rPr dirty="0" spc="-20"/>
              <a:t>!!!!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16939" y="1716532"/>
            <a:ext cx="9693275" cy="293243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800" spc="-10">
                <a:latin typeface="Calibri"/>
                <a:cs typeface="Calibri"/>
              </a:rPr>
              <a:t>Weighted</a:t>
            </a:r>
            <a:r>
              <a:rPr dirty="0" sz="2800" spc="-8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GINI</a:t>
            </a:r>
            <a:r>
              <a:rPr dirty="0" sz="2800" spc="-9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Index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3000"/>
              </a:lnSpc>
              <a:spcBef>
                <a:spcPts val="102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800" spc="-25">
                <a:latin typeface="Calibri"/>
                <a:cs typeface="Calibri"/>
              </a:rPr>
              <a:t>Alternatively,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make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new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collection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that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containes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the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duplicates </a:t>
            </a:r>
            <a:r>
              <a:rPr dirty="0" sz="2800">
                <a:latin typeface="Calibri"/>
                <a:cs typeface="Calibri"/>
              </a:rPr>
              <a:t>copies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samples</a:t>
            </a:r>
            <a:endParaRPr sz="28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7230" algn="l"/>
              </a:tabLst>
            </a:pPr>
            <a:r>
              <a:rPr dirty="0" sz="2400">
                <a:latin typeface="Calibri"/>
                <a:cs typeface="Calibri"/>
              </a:rPr>
              <a:t>New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empty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datatset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same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number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samples</a:t>
            </a:r>
            <a:endParaRPr sz="24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697230" algn="l"/>
              </a:tabLst>
            </a:pPr>
            <a:r>
              <a:rPr dirty="0" sz="2400">
                <a:latin typeface="Calibri"/>
                <a:cs typeface="Calibri"/>
              </a:rPr>
              <a:t>Pick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random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number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between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0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50">
                <a:latin typeface="Calibri"/>
                <a:cs typeface="Calibri"/>
              </a:rPr>
              <a:t> 1</a:t>
            </a:r>
            <a:endParaRPr sz="2400">
              <a:latin typeface="Calibri"/>
              <a:cs typeface="Calibri"/>
            </a:endParaRPr>
          </a:p>
          <a:p>
            <a:pPr lvl="1" marL="697230" marR="659765" indent="-227329">
              <a:lnSpc>
                <a:spcPts val="2590"/>
              </a:lnSpc>
              <a:spcBef>
                <a:spcPts val="545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2400">
                <a:latin typeface="Calibri"/>
                <a:cs typeface="Calibri"/>
              </a:rPr>
              <a:t>We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see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where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that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number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falls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when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use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sample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weighst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like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a </a:t>
            </a:r>
            <a:r>
              <a:rPr dirty="0" sz="2400" spc="-50">
                <a:latin typeface="Calibri"/>
                <a:cs typeface="Calibri"/>
              </a:rPr>
              <a:t>	</a:t>
            </a:r>
            <a:r>
              <a:rPr dirty="0" sz="2400" spc="-10">
                <a:latin typeface="Calibri"/>
                <a:cs typeface="Calibri"/>
              </a:rPr>
              <a:t>distribution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353" y="601356"/>
            <a:ext cx="10762700" cy="561118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450" y="703619"/>
            <a:ext cx="11137096" cy="545075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5132"/>
            <a:ext cx="12176968" cy="58480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0596" rIns="0" bIns="0" rtlCol="0" vert="horz">
            <a:spAutoFit/>
          </a:bodyPr>
          <a:lstStyle/>
          <a:p>
            <a:pPr marL="448309">
              <a:lnSpc>
                <a:spcPct val="100000"/>
              </a:lnSpc>
              <a:spcBef>
                <a:spcPts val="100"/>
              </a:spcBef>
            </a:pPr>
            <a:r>
              <a:rPr dirty="0"/>
              <a:t>vs</a:t>
            </a:r>
            <a:r>
              <a:rPr dirty="0" spc="-65"/>
              <a:t> </a:t>
            </a:r>
            <a:r>
              <a:rPr dirty="0" spc="-10"/>
              <a:t>AdABoost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16939" y="1795779"/>
            <a:ext cx="10210165" cy="186055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800">
                <a:latin typeface="Calibri"/>
                <a:cs typeface="Calibri"/>
              </a:rPr>
              <a:t>In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contrast,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in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Forest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Trees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made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with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Ada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Boost,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the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trees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usally </a:t>
            </a:r>
            <a:r>
              <a:rPr dirty="0" sz="2800">
                <a:latin typeface="Calibri"/>
                <a:cs typeface="Calibri"/>
              </a:rPr>
              <a:t>just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node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and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two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leaves.</a:t>
            </a:r>
            <a:endParaRPr sz="2800">
              <a:latin typeface="Calibri"/>
              <a:cs typeface="Calibri"/>
            </a:endParaRPr>
          </a:p>
          <a:p>
            <a:pPr marL="12700" marR="5559425" indent="227965">
              <a:lnSpc>
                <a:spcPts val="41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2800">
                <a:latin typeface="Calibri"/>
                <a:cs typeface="Calibri"/>
              </a:rPr>
              <a:t>These</a:t>
            </a:r>
            <a:r>
              <a:rPr dirty="0" sz="2800" spc="-8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strees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are</a:t>
            </a:r>
            <a:r>
              <a:rPr dirty="0" sz="2800" spc="-8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called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STUMP </a:t>
            </a:r>
            <a:r>
              <a:rPr dirty="0" sz="2800">
                <a:latin typeface="Calibri"/>
                <a:cs typeface="Calibri"/>
              </a:rPr>
              <a:t>Forest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Stumps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4498" y="3528648"/>
            <a:ext cx="6065925" cy="293342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443" y="602789"/>
            <a:ext cx="10198532" cy="577551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775" y="614917"/>
            <a:ext cx="11057964" cy="579032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0596" rIns="0" bIns="0" rtlCol="0" vert="horz">
            <a:spAutoFit/>
          </a:bodyPr>
          <a:lstStyle/>
          <a:p>
            <a:pPr marL="448309">
              <a:lnSpc>
                <a:spcPct val="100000"/>
              </a:lnSpc>
              <a:spcBef>
                <a:spcPts val="100"/>
              </a:spcBef>
            </a:pPr>
            <a:r>
              <a:rPr dirty="0"/>
              <a:t>New</a:t>
            </a:r>
            <a:r>
              <a:rPr dirty="0" spc="-105"/>
              <a:t> </a:t>
            </a:r>
            <a:r>
              <a:rPr dirty="0" spc="-10"/>
              <a:t>STUMP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3500" rIns="0" bIns="0" rtlCol="0" vert="horz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We</a:t>
            </a:r>
            <a:r>
              <a:rPr dirty="0" spc="-70"/>
              <a:t> </a:t>
            </a:r>
            <a:r>
              <a:rPr dirty="0"/>
              <a:t>choose</a:t>
            </a:r>
            <a:r>
              <a:rPr dirty="0" spc="-70"/>
              <a:t> </a:t>
            </a:r>
            <a:r>
              <a:rPr dirty="0"/>
              <a:t>between</a:t>
            </a:r>
            <a:r>
              <a:rPr dirty="0" spc="-55"/>
              <a:t> </a:t>
            </a:r>
            <a:r>
              <a:rPr dirty="0"/>
              <a:t>three</a:t>
            </a:r>
            <a:r>
              <a:rPr dirty="0" spc="-70"/>
              <a:t> </a:t>
            </a:r>
            <a:r>
              <a:rPr dirty="0" spc="-10"/>
              <a:t>attributes</a:t>
            </a:r>
            <a:r>
              <a:rPr dirty="0" spc="-55"/>
              <a:t> </a:t>
            </a:r>
            <a:r>
              <a:rPr dirty="0"/>
              <a:t>the</a:t>
            </a:r>
            <a:r>
              <a:rPr dirty="0" spc="-70"/>
              <a:t> </a:t>
            </a:r>
            <a:r>
              <a:rPr dirty="0"/>
              <a:t>same</a:t>
            </a:r>
            <a:r>
              <a:rPr dirty="0" spc="-65"/>
              <a:t> </a:t>
            </a:r>
            <a:r>
              <a:rPr dirty="0"/>
              <a:t>way</a:t>
            </a:r>
            <a:r>
              <a:rPr dirty="0" spc="-70"/>
              <a:t> </a:t>
            </a:r>
            <a:r>
              <a:rPr dirty="0"/>
              <a:t>as</a:t>
            </a:r>
            <a:r>
              <a:rPr dirty="0" spc="-60"/>
              <a:t> </a:t>
            </a:r>
            <a:r>
              <a:rPr dirty="0" spc="-10"/>
              <a:t>before</a:t>
            </a:r>
            <a:r>
              <a:rPr dirty="0" spc="-65"/>
              <a:t> </a:t>
            </a:r>
            <a:r>
              <a:rPr dirty="0"/>
              <a:t>to</a:t>
            </a:r>
            <a:r>
              <a:rPr dirty="0" spc="-65"/>
              <a:t> </a:t>
            </a:r>
            <a:r>
              <a:rPr dirty="0" spc="-20"/>
              <a:t>make </a:t>
            </a:r>
            <a:r>
              <a:rPr dirty="0"/>
              <a:t>a </a:t>
            </a:r>
            <a:r>
              <a:rPr dirty="0" spc="-10"/>
              <a:t>STUMP.</a:t>
            </a:r>
          </a:p>
          <a:p>
            <a:pPr marL="241300" marR="401320" indent="-228600">
              <a:lnSpc>
                <a:spcPts val="3120"/>
              </a:lnSpc>
              <a:spcBef>
                <a:spcPts val="88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This</a:t>
            </a:r>
            <a:r>
              <a:rPr dirty="0" spc="-55"/>
              <a:t> </a:t>
            </a:r>
            <a:r>
              <a:rPr dirty="0"/>
              <a:t>is</a:t>
            </a:r>
            <a:r>
              <a:rPr dirty="0" spc="-50"/>
              <a:t> </a:t>
            </a:r>
            <a:r>
              <a:rPr dirty="0"/>
              <a:t>how</a:t>
            </a:r>
            <a:r>
              <a:rPr dirty="0" spc="-55"/>
              <a:t> </a:t>
            </a:r>
            <a:r>
              <a:rPr dirty="0"/>
              <a:t>the</a:t>
            </a:r>
            <a:r>
              <a:rPr dirty="0" spc="-60"/>
              <a:t> </a:t>
            </a:r>
            <a:r>
              <a:rPr dirty="0"/>
              <a:t>last</a:t>
            </a:r>
            <a:r>
              <a:rPr dirty="0" spc="-55"/>
              <a:t> </a:t>
            </a:r>
            <a:r>
              <a:rPr dirty="0"/>
              <a:t>Stump</a:t>
            </a:r>
            <a:r>
              <a:rPr dirty="0" spc="-50"/>
              <a:t> </a:t>
            </a:r>
            <a:r>
              <a:rPr dirty="0" spc="-10"/>
              <a:t>effects</a:t>
            </a:r>
            <a:r>
              <a:rPr dirty="0" spc="-55"/>
              <a:t> </a:t>
            </a:r>
            <a:r>
              <a:rPr dirty="0"/>
              <a:t>the</a:t>
            </a:r>
            <a:r>
              <a:rPr dirty="0" spc="-60"/>
              <a:t> </a:t>
            </a:r>
            <a:r>
              <a:rPr dirty="0"/>
              <a:t>making</a:t>
            </a:r>
            <a:r>
              <a:rPr dirty="0" spc="-60"/>
              <a:t> </a:t>
            </a:r>
            <a:r>
              <a:rPr dirty="0"/>
              <a:t>of</a:t>
            </a:r>
            <a:r>
              <a:rPr dirty="0" spc="-60"/>
              <a:t> </a:t>
            </a:r>
            <a:r>
              <a:rPr dirty="0"/>
              <a:t>next</a:t>
            </a:r>
            <a:r>
              <a:rPr dirty="0" spc="-55"/>
              <a:t> </a:t>
            </a:r>
            <a:r>
              <a:rPr dirty="0"/>
              <a:t>stump</a:t>
            </a:r>
            <a:r>
              <a:rPr dirty="0" spc="-50"/>
              <a:t> </a:t>
            </a:r>
            <a:r>
              <a:rPr dirty="0"/>
              <a:t>etc</a:t>
            </a:r>
            <a:r>
              <a:rPr dirty="0" spc="-50"/>
              <a:t> </a:t>
            </a:r>
            <a:r>
              <a:rPr dirty="0" spc="-25"/>
              <a:t>etc etc</a:t>
            </a:r>
          </a:p>
          <a:p>
            <a:pPr marL="240665" indent="-227965">
              <a:lnSpc>
                <a:spcPct val="100000"/>
              </a:lnSpc>
              <a:spcBef>
                <a:spcPts val="56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/>
              <a:t>Now</a:t>
            </a:r>
            <a:r>
              <a:rPr dirty="0" spc="-50"/>
              <a:t> </a:t>
            </a:r>
            <a:r>
              <a:rPr dirty="0"/>
              <a:t>we</a:t>
            </a:r>
            <a:r>
              <a:rPr dirty="0" spc="-50"/>
              <a:t> </a:t>
            </a:r>
            <a:r>
              <a:rPr dirty="0"/>
              <a:t>have</a:t>
            </a:r>
            <a:r>
              <a:rPr dirty="0" spc="-50"/>
              <a:t> </a:t>
            </a:r>
            <a:r>
              <a:rPr dirty="0"/>
              <a:t>a</a:t>
            </a:r>
            <a:r>
              <a:rPr dirty="0" spc="-50"/>
              <a:t> </a:t>
            </a:r>
            <a:r>
              <a:rPr dirty="0" spc="-10"/>
              <a:t>forest</a:t>
            </a:r>
            <a:r>
              <a:rPr dirty="0" spc="-45"/>
              <a:t> </a:t>
            </a:r>
            <a:r>
              <a:rPr dirty="0"/>
              <a:t>of</a:t>
            </a:r>
            <a:r>
              <a:rPr dirty="0" spc="-50"/>
              <a:t> </a:t>
            </a:r>
            <a:r>
              <a:rPr dirty="0" spc="-10"/>
              <a:t>STUMPS.</a:t>
            </a: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/>
              <a:t>How</a:t>
            </a:r>
            <a:r>
              <a:rPr dirty="0" spc="-45"/>
              <a:t> </a:t>
            </a:r>
            <a:r>
              <a:rPr dirty="0"/>
              <a:t>to</a:t>
            </a:r>
            <a:r>
              <a:rPr dirty="0" spc="-40"/>
              <a:t> </a:t>
            </a:r>
            <a:r>
              <a:rPr dirty="0"/>
              <a:t>classify</a:t>
            </a:r>
            <a:r>
              <a:rPr dirty="0" spc="-45"/>
              <a:t> </a:t>
            </a:r>
            <a:r>
              <a:rPr dirty="0" spc="-50"/>
              <a:t>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775" y="538952"/>
            <a:ext cx="10869705" cy="58796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25" y="525780"/>
            <a:ext cx="11683949" cy="54406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136" y="685800"/>
            <a:ext cx="11201401" cy="53720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571" y="0"/>
            <a:ext cx="6063066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85280" y="1034796"/>
            <a:ext cx="464312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latin typeface="Calibri"/>
                <a:cs typeface="Calibri"/>
              </a:rPr>
              <a:t>Each</a:t>
            </a:r>
            <a:r>
              <a:rPr dirty="0" sz="3200" spc="-50" b="1">
                <a:latin typeface="Calibri"/>
                <a:cs typeface="Calibri"/>
              </a:rPr>
              <a:t> </a:t>
            </a:r>
            <a:r>
              <a:rPr dirty="0" sz="3200" b="1">
                <a:latin typeface="Calibri"/>
                <a:cs typeface="Calibri"/>
              </a:rPr>
              <a:t>tree</a:t>
            </a:r>
            <a:r>
              <a:rPr dirty="0" sz="3200" spc="-40" b="1">
                <a:latin typeface="Calibri"/>
                <a:cs typeface="Calibri"/>
              </a:rPr>
              <a:t> </a:t>
            </a:r>
            <a:r>
              <a:rPr dirty="0" sz="3200" b="1">
                <a:latin typeface="Calibri"/>
                <a:cs typeface="Calibri"/>
              </a:rPr>
              <a:t>has</a:t>
            </a:r>
            <a:r>
              <a:rPr dirty="0" sz="3200" spc="-40" b="1">
                <a:latin typeface="Calibri"/>
                <a:cs typeface="Calibri"/>
              </a:rPr>
              <a:t> </a:t>
            </a:r>
            <a:r>
              <a:rPr dirty="0" sz="3200" b="1">
                <a:latin typeface="Calibri"/>
                <a:cs typeface="Calibri"/>
              </a:rPr>
              <a:t>an</a:t>
            </a:r>
            <a:r>
              <a:rPr dirty="0" sz="3200" spc="-45" b="1">
                <a:latin typeface="Calibri"/>
                <a:cs typeface="Calibri"/>
              </a:rPr>
              <a:t> </a:t>
            </a:r>
            <a:r>
              <a:rPr dirty="0" sz="3200" b="1">
                <a:latin typeface="Calibri"/>
                <a:cs typeface="Calibri"/>
              </a:rPr>
              <a:t>equal</a:t>
            </a:r>
            <a:r>
              <a:rPr dirty="0" sz="3200" spc="-40" b="1">
                <a:latin typeface="Calibri"/>
                <a:cs typeface="Calibri"/>
              </a:rPr>
              <a:t> </a:t>
            </a:r>
            <a:r>
              <a:rPr dirty="0" sz="3200" spc="-20" b="1">
                <a:latin typeface="Calibri"/>
                <a:cs typeface="Calibri"/>
              </a:rPr>
              <a:t>vote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7073" y="0"/>
            <a:ext cx="6697853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1263" y="0"/>
            <a:ext cx="5849471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2025-01-10T22:23:35Z</dcterms:created>
  <dcterms:modified xsi:type="dcterms:W3CDTF">2025-01-10T22:23:35Z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2024-11-06T00:00:00Z</vt:filetime>
  </property>
  <property fmtid="{D5CDD505-2E9C-101B-9397-08002B2CF9AE}" pid="3" name="LastSaved">
    <vt:filetime>2025-01-10T00:00:00Z</vt:filetime>
  </property>
  <property fmtid="{D5CDD505-2E9C-101B-9397-08002B2CF9AE}" pid="4" name="Producer">
    <vt:lpwstr>macOS Version 11.1 (Build 20C69) Quartz PDFContext</vt:lpwstr>
  </property>
</Properties>
</file>